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69" r:id="rId9"/>
    <p:sldId id="265" r:id="rId10"/>
    <p:sldId id="264" r:id="rId11"/>
    <p:sldId id="259" r:id="rId12"/>
    <p:sldId id="260" r:id="rId13"/>
    <p:sldId id="261" r:id="rId14"/>
    <p:sldId id="266" r:id="rId15"/>
    <p:sldId id="27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1/6/2024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nackademin.se/utbildningar/mjukvaruutvecklare" TargetMode="External"/><Relationship Id="rId2" Type="http://schemas.openxmlformats.org/officeDocument/2006/relationships/hyperlink" Target="mailto:goran.Marjanovic@yh.nackademin.se"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889241" y="3429000"/>
            <a:ext cx="7212564" cy="1936764"/>
          </a:xfrm>
        </p:spPr>
        <p:txBody>
          <a:bodyPr/>
          <a:lstStyle/>
          <a:p>
            <a:r>
              <a:rPr lang="en-US" dirty="0" err="1"/>
              <a:t>Pulssensorövervakning</a:t>
            </a:r>
            <a:r>
              <a:rPr lang="en-US" dirty="0"/>
              <a:t> för </a:t>
            </a:r>
            <a:r>
              <a:rPr lang="en-US" dirty="0" err="1"/>
              <a:t>folkhälsoforskning</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4889241" y="5754841"/>
            <a:ext cx="4941770" cy="396660"/>
          </a:xfrm>
        </p:spPr>
        <p:txBody>
          <a:bodyPr>
            <a:normAutofit/>
          </a:bodyPr>
          <a:lstStyle/>
          <a:p>
            <a:r>
              <a:rPr lang="en-US" dirty="0"/>
              <a:t>Goran Marjanovic</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1759924"/>
            <a:ext cx="8421688" cy="1325563"/>
          </a:xfrm>
        </p:spPr>
        <p:txBody>
          <a:bodyPr>
            <a:normAutofit/>
          </a:bodyPr>
          <a:lstStyle/>
          <a:p>
            <a:r>
              <a:rPr lang="en-US" sz="3600" dirty="0"/>
              <a:t>Hur vi </a:t>
            </a:r>
            <a:r>
              <a:rPr lang="en-US" sz="3600" dirty="0" err="1"/>
              <a:t>kommer</a:t>
            </a:r>
            <a:r>
              <a:rPr lang="en-US" sz="3600" dirty="0"/>
              <a:t> </a:t>
            </a:r>
            <a:r>
              <a:rPr lang="en-US" sz="3600" dirty="0" err="1"/>
              <a:t>dit</a:t>
            </a:r>
            <a:endParaRPr lang="en-US" sz="36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err="1"/>
              <a:t>Sammanfattning</a:t>
            </a:r>
            <a:br>
              <a:rPr lang="en-US" dirty="0"/>
            </a:br>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265714"/>
            <a:ext cx="5111750" cy="1920648"/>
          </a:xfrm>
        </p:spPr>
        <p:txBody>
          <a:bodyPr>
            <a:normAutofit/>
          </a:bodyPr>
          <a:lstStyle/>
          <a:p>
            <a:r>
              <a:rPr lang="en-US" sz="1200" dirty="0"/>
              <a:t>Det var min </a:t>
            </a:r>
            <a:r>
              <a:rPr lang="en-US" sz="1200"/>
              <a:t>ära</a:t>
            </a:r>
            <a:r>
              <a:rPr lang="en-US" sz="1200" dirty="0"/>
              <a:t> </a:t>
            </a:r>
            <a:r>
              <a:rPr lang="en-US" sz="1200" dirty="0" err="1"/>
              <a:t>och</a:t>
            </a:r>
            <a:r>
              <a:rPr lang="en-US" sz="1200" dirty="0"/>
              <a:t> det var </a:t>
            </a:r>
            <a:r>
              <a:rPr lang="en-US" sz="1200" dirty="0" err="1"/>
              <a:t>spännande</a:t>
            </a:r>
            <a:r>
              <a:rPr lang="en-US" sz="1200" dirty="0"/>
              <a:t> </a:t>
            </a:r>
            <a:r>
              <a:rPr lang="en-US" sz="1200" dirty="0" err="1"/>
              <a:t>att</a:t>
            </a:r>
            <a:r>
              <a:rPr lang="en-US" sz="1200" dirty="0"/>
              <a:t> </a:t>
            </a:r>
            <a:r>
              <a:rPr lang="en-US" sz="1200" dirty="0" err="1"/>
              <a:t>jobba</a:t>
            </a:r>
            <a:r>
              <a:rPr lang="en-US" sz="1200" dirty="0"/>
              <a:t> med </a:t>
            </a:r>
            <a:r>
              <a:rPr lang="en-US" sz="1200" dirty="0" err="1"/>
              <a:t>projektet</a:t>
            </a:r>
            <a:r>
              <a:rPr lang="en-US" sz="1200" dirty="0"/>
              <a:t> "IoT-</a:t>
            </a:r>
            <a:r>
              <a:rPr lang="en-US" sz="1200" dirty="0" err="1"/>
              <a:t>baserad</a:t>
            </a:r>
            <a:r>
              <a:rPr lang="en-US" sz="1200" dirty="0"/>
              <a:t> </a:t>
            </a:r>
            <a:r>
              <a:rPr lang="en-US" sz="1200" dirty="0" err="1"/>
              <a:t>pulssensorövervakning</a:t>
            </a:r>
            <a:r>
              <a:rPr lang="en-US" sz="1200" dirty="0"/>
              <a:t> för </a:t>
            </a:r>
            <a:r>
              <a:rPr lang="en-US" sz="1200" dirty="0" err="1"/>
              <a:t>folkhälsoforskning</a:t>
            </a:r>
            <a:r>
              <a:rPr lang="en-US" sz="1200" dirty="0"/>
              <a:t>". </a:t>
            </a:r>
            <a:r>
              <a:rPr lang="sv-SE" sz="1200" dirty="0"/>
              <a:t>Genom att integrera pulssensorn med </a:t>
            </a:r>
            <a:r>
              <a:rPr lang="sv-SE" sz="1200" dirty="0" err="1"/>
              <a:t>Azure</a:t>
            </a:r>
            <a:r>
              <a:rPr lang="sv-SE" sz="1200" dirty="0"/>
              <a:t> </a:t>
            </a:r>
            <a:r>
              <a:rPr lang="sv-SE" sz="1200" dirty="0" err="1"/>
              <a:t>IoT</a:t>
            </a:r>
            <a:r>
              <a:rPr lang="sv-SE" sz="1200" dirty="0"/>
              <a:t> </a:t>
            </a:r>
            <a:r>
              <a:rPr lang="sv-SE" sz="1200" dirty="0" err="1"/>
              <a:t>Hub</a:t>
            </a:r>
            <a:r>
              <a:rPr lang="sv-SE" sz="1200" dirty="0"/>
              <a:t> strävar projektet efter att erbjuda en effektiv lösning för realtidsövervakning av pulsfrekvenser. </a:t>
            </a:r>
            <a:r>
              <a:rPr lang="en-US" sz="1200" dirty="0" err="1"/>
              <a:t>Då</a:t>
            </a:r>
            <a:r>
              <a:rPr lang="en-US" sz="1200" dirty="0"/>
              <a:t> </a:t>
            </a:r>
            <a:r>
              <a:rPr lang="en-US" sz="1200" dirty="0" err="1"/>
              <a:t>kan</a:t>
            </a:r>
            <a:r>
              <a:rPr lang="en-US" sz="1200" dirty="0"/>
              <a:t> det </a:t>
            </a:r>
            <a:r>
              <a:rPr lang="en-US" sz="1200" dirty="0" err="1"/>
              <a:t>kan</a:t>
            </a:r>
            <a:r>
              <a:rPr lang="en-US" sz="1200" dirty="0"/>
              <a:t> </a:t>
            </a:r>
            <a:r>
              <a:rPr lang="en-US" sz="1200" dirty="0" err="1"/>
              <a:t>integreras</a:t>
            </a:r>
            <a:r>
              <a:rPr lang="en-US" sz="1200" dirty="0"/>
              <a:t> med </a:t>
            </a:r>
            <a:r>
              <a:rPr lang="en-US" sz="1200" dirty="0" err="1"/>
              <a:t>andra</a:t>
            </a:r>
            <a:r>
              <a:rPr lang="en-US" sz="1200" dirty="0"/>
              <a:t> </a:t>
            </a:r>
            <a:r>
              <a:rPr lang="en-US" sz="1200" dirty="0" err="1"/>
              <a:t>målnbaserade</a:t>
            </a:r>
            <a:r>
              <a:rPr lang="en-US" sz="1200" dirty="0"/>
              <a:t> </a:t>
            </a:r>
            <a:r>
              <a:rPr lang="en-US" sz="1200" dirty="0" err="1"/>
              <a:t>tjänster</a:t>
            </a:r>
            <a:r>
              <a:rPr lang="en-US" sz="1200" dirty="0"/>
              <a:t> </a:t>
            </a:r>
            <a:r>
              <a:rPr lang="en-US" sz="1200" dirty="0" err="1"/>
              <a:t>som</a:t>
            </a:r>
            <a:r>
              <a:rPr lang="en-US" sz="1200" dirty="0"/>
              <a:t> Amazon Web Services(AWS), Google Cloud Platform(GCP), Alibaba Cloud, Oracle Cloud and MongoDB Atlas.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9DE9-C75B-5083-B8D3-7F867DC3F79D}"/>
              </a:ext>
            </a:extLst>
          </p:cNvPr>
          <p:cNvSpPr>
            <a:spLocks noGrp="1"/>
          </p:cNvSpPr>
          <p:nvPr>
            <p:ph type="title"/>
          </p:nvPr>
        </p:nvSpPr>
        <p:spPr/>
        <p:txBody>
          <a:bodyPr>
            <a:normAutofit/>
          </a:bodyPr>
          <a:lstStyle/>
          <a:p>
            <a:r>
              <a:rPr lang="sv-SE" sz="5400" dirty="0"/>
              <a:t>Frågor?</a:t>
            </a:r>
            <a:endParaRPr lang="LID4096" sz="5400" dirty="0"/>
          </a:p>
        </p:txBody>
      </p:sp>
      <p:sp>
        <p:nvSpPr>
          <p:cNvPr id="4" name="Footer Placeholder 3">
            <a:extLst>
              <a:ext uri="{FF2B5EF4-FFF2-40B4-BE49-F238E27FC236}">
                <a16:creationId xmlns:a16="http://schemas.microsoft.com/office/drawing/2014/main" id="{8AAB9D95-6B89-7302-F217-849D04FBA299}"/>
              </a:ext>
            </a:extLst>
          </p:cNvPr>
          <p:cNvSpPr>
            <a:spLocks noGrp="1"/>
          </p:cNvSpPr>
          <p:nvPr>
            <p:ph type="ftr" sz="quarter" idx="11"/>
          </p:nvPr>
        </p:nvSpPr>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5" name="Slide Number Placeholder 4">
            <a:extLst>
              <a:ext uri="{FF2B5EF4-FFF2-40B4-BE49-F238E27FC236}">
                <a16:creationId xmlns:a16="http://schemas.microsoft.com/office/drawing/2014/main" id="{F3DB30F6-6A52-68CC-1EE6-BB1BE576DDDD}"/>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55832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195858"/>
            <a:ext cx="4179570" cy="1524735"/>
          </a:xfrm>
        </p:spPr>
        <p:txBody>
          <a:bodyPr/>
          <a:lstStyle/>
          <a:p>
            <a:r>
              <a:rPr lang="en-US" sz="4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140471"/>
            <a:ext cx="5054082" cy="1469629"/>
          </a:xfrm>
        </p:spPr>
        <p:txBody>
          <a:bodyPr>
            <a:normAutofit/>
          </a:bodyPr>
          <a:lstStyle/>
          <a:p>
            <a:r>
              <a:rPr lang="en-US" dirty="0"/>
              <a:t>Goran Marjanovic</a:t>
            </a:r>
          </a:p>
          <a:p>
            <a:r>
              <a:rPr lang="en-US" dirty="0">
                <a:hlinkClick r:id="rId2"/>
              </a:rPr>
              <a:t>goran.Marjanovic@yh.nackademin.se</a:t>
            </a:r>
            <a:r>
              <a:rPr lang="en-US" dirty="0"/>
              <a:t> </a:t>
            </a:r>
          </a:p>
          <a:p>
            <a:r>
              <a:rPr lang="en-US" dirty="0">
                <a:hlinkClick r:id="rId3"/>
              </a:rPr>
              <a:t>https://nackademin.se/utbildningar/mjukvaruutvecklare</a:t>
            </a:r>
            <a:r>
              <a:rPr lang="en-US" dirty="0"/>
              <a:t> </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err="1">
                <a:solidFill>
                  <a:schemeClr val="bg1"/>
                </a:solidFill>
              </a:rPr>
              <a:t>Pulssensorövervakning</a:t>
            </a:r>
            <a:r>
              <a:rPr lang="en-US" dirty="0">
                <a:solidFill>
                  <a:schemeClr val="bg1"/>
                </a:solidFill>
              </a:rPr>
              <a:t> för </a:t>
            </a:r>
            <a:r>
              <a:rPr lang="en-US" dirty="0" err="1">
                <a:solidFill>
                  <a:schemeClr val="bg1"/>
                </a:solidFill>
              </a:rPr>
              <a:t>folkhälsoforskning</a:t>
            </a:r>
            <a:endParaRPr lang="en-US" dirty="0">
              <a:solidFill>
                <a:schemeClr val="bg1"/>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err="1"/>
              <a:t>Introduktion</a:t>
            </a:r>
            <a:r>
              <a:rPr lang="en-US" dirty="0"/>
              <a:t>             1-3 min</a:t>
            </a:r>
          </a:p>
          <a:p>
            <a:r>
              <a:rPr lang="en-US" dirty="0" err="1"/>
              <a:t>Primära</a:t>
            </a:r>
            <a:r>
              <a:rPr lang="en-US" dirty="0"/>
              <a:t> </a:t>
            </a:r>
            <a:r>
              <a:rPr lang="en-US" dirty="0" err="1"/>
              <a:t>mål</a:t>
            </a:r>
            <a:r>
              <a:rPr lang="en-US" dirty="0"/>
              <a:t>             3-4 min</a:t>
            </a:r>
          </a:p>
          <a:p>
            <a:r>
              <a:rPr lang="en-US" dirty="0"/>
              <a:t>Workflow</a:t>
            </a:r>
            <a:r>
              <a:rPr lang="en-GB" b="0" i="0" dirty="0">
                <a:solidFill>
                  <a:srgbClr val="D1D5DB"/>
                </a:solidFill>
                <a:effectLst/>
                <a:latin typeface="Söhne"/>
              </a:rPr>
              <a:t>          </a:t>
            </a:r>
            <a:r>
              <a:rPr lang="en-US" dirty="0"/>
              <a:t>          4-7 min</a:t>
            </a:r>
          </a:p>
          <a:p>
            <a:r>
              <a:rPr lang="en-US" dirty="0" err="1"/>
              <a:t>Tidslinje</a:t>
            </a:r>
            <a:r>
              <a:rPr lang="en-US" dirty="0"/>
              <a:t>                    7-8 min</a:t>
            </a:r>
          </a:p>
          <a:p>
            <a:r>
              <a:rPr lang="en-US" dirty="0" err="1"/>
              <a:t>Sammanfattning</a:t>
            </a:r>
            <a:r>
              <a:rPr lang="en-US" dirty="0"/>
              <a:t>      8-10 min</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err="1">
                <a:solidFill>
                  <a:schemeClr val="bg1"/>
                </a:solidFill>
              </a:rPr>
              <a:t>Pulssensorövervakning</a:t>
            </a:r>
            <a:r>
              <a:rPr lang="en-US" dirty="0">
                <a:solidFill>
                  <a:schemeClr val="bg1"/>
                </a:solidFill>
              </a:rPr>
              <a:t> för </a:t>
            </a:r>
            <a:r>
              <a:rPr lang="en-US" dirty="0" err="1">
                <a:solidFill>
                  <a:schemeClr val="bg1"/>
                </a:solidFill>
              </a:rPr>
              <a:t>folkhälsoforskning</a:t>
            </a:r>
            <a:endParaRPr lang="en-US" dirty="0">
              <a:solidFill>
                <a:schemeClr val="bg1"/>
              </a:solidFill>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err="1"/>
              <a:t>INTRODUkTION</a:t>
            </a: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lnSpcReduction="10000"/>
          </a:bodyPr>
          <a:lstStyle/>
          <a:p>
            <a:r>
              <a:rPr lang="en-US" dirty="0" err="1"/>
              <a:t>Hej</a:t>
            </a:r>
            <a:r>
              <a:rPr lang="en-US" dirty="0"/>
              <a:t> </a:t>
            </a:r>
            <a:r>
              <a:rPr lang="en-US" dirty="0" err="1"/>
              <a:t>och</a:t>
            </a:r>
            <a:r>
              <a:rPr lang="en-US" dirty="0"/>
              <a:t> </a:t>
            </a:r>
            <a:r>
              <a:rPr lang="en-US" dirty="0" err="1"/>
              <a:t>välkomna</a:t>
            </a:r>
            <a:r>
              <a:rPr lang="en-US" dirty="0"/>
              <a:t>! </a:t>
            </a:r>
            <a:r>
              <a:rPr lang="sv-SE" dirty="0"/>
              <a:t>jag är glad över att få dela ett spännande projekt som jag har arbetat med. Projektet  handlar om att implementera en effektiv lösning för övervakning av individuella pulsfrekvenser med hjälp av </a:t>
            </a:r>
            <a:r>
              <a:rPr lang="sv-SE" dirty="0" err="1"/>
              <a:t>IoT</a:t>
            </a:r>
            <a:r>
              <a:rPr lang="sv-SE" dirty="0"/>
              <a:t>-enheter. Mitt mål är att samla in pulsdata i realtid från en bred befolkning för att bidra till folkhälsoforskning och förstå olika hälsoparametrar.</a:t>
            </a:r>
            <a:endParaRPr lang="en-US"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1754156"/>
            <a:ext cx="4399150" cy="1811636"/>
          </a:xfrm>
        </p:spPr>
        <p:txBody>
          <a:bodyPr/>
          <a:lstStyle/>
          <a:p>
            <a:r>
              <a:rPr lang="en-US" dirty="0" err="1"/>
              <a:t>Primära</a:t>
            </a:r>
            <a:r>
              <a:rPr lang="en-US" dirty="0"/>
              <a:t> </a:t>
            </a:r>
            <a:r>
              <a:rPr lang="en-US" dirty="0" err="1"/>
              <a:t>mål</a:t>
            </a:r>
            <a:endParaRPr lang="en-US" dirty="0"/>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298690" cy="712634"/>
          </a:xfrm>
        </p:spPr>
        <p:txBody>
          <a:bodyPr>
            <a:normAutofit lnSpcReduction="10000"/>
          </a:bodyPr>
          <a:lstStyle/>
          <a:p>
            <a:r>
              <a:rPr lang="sv-SE" dirty="0"/>
              <a:t>Utveckla och implementera en fungerande pulssensorövervakare med </a:t>
            </a:r>
            <a:r>
              <a:rPr lang="sv-SE" dirty="0" err="1"/>
              <a:t>Arduino</a:t>
            </a:r>
            <a:r>
              <a:rPr lang="sv-SE" dirty="0"/>
              <a:t>, integrerad med </a:t>
            </a:r>
            <a:r>
              <a:rPr lang="sv-SE" dirty="0" err="1"/>
              <a:t>Azure</a:t>
            </a:r>
            <a:r>
              <a:rPr lang="sv-SE" dirty="0"/>
              <a:t> </a:t>
            </a:r>
            <a:r>
              <a:rPr lang="sv-SE" dirty="0" err="1"/>
              <a:t>IoT</a:t>
            </a:r>
            <a:r>
              <a:rPr lang="sv-SE" dirty="0"/>
              <a:t> </a:t>
            </a:r>
            <a:r>
              <a:rPr lang="sv-SE" dirty="0" err="1"/>
              <a:t>Hub</a:t>
            </a:r>
            <a:endParaRPr lang="en-US"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Workflow</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2751158273"/>
              </p:ext>
            </p:extLst>
          </p:nvPr>
        </p:nvGraphicFramePr>
        <p:xfrm>
          <a:off x="530289" y="1418253"/>
          <a:ext cx="11170301" cy="4640216"/>
        </p:xfrm>
        <a:graphic>
          <a:graphicData uri="http://schemas.openxmlformats.org/drawingml/2006/table">
            <a:tbl>
              <a:tblPr firstRow="1" bandRow="1">
                <a:tableStyleId>{7E9639D4-E3E2-4D34-9284-5A2195B3D0D7}</a:tableStyleId>
              </a:tblPr>
              <a:tblGrid>
                <a:gridCol w="2061467">
                  <a:extLst>
                    <a:ext uri="{9D8B030D-6E8A-4147-A177-3AD203B41FA5}">
                      <a16:colId xmlns:a16="http://schemas.microsoft.com/office/drawing/2014/main" val="326084207"/>
                    </a:ext>
                  </a:extLst>
                </a:gridCol>
                <a:gridCol w="1690996">
                  <a:extLst>
                    <a:ext uri="{9D8B030D-6E8A-4147-A177-3AD203B41FA5}">
                      <a16:colId xmlns:a16="http://schemas.microsoft.com/office/drawing/2014/main" val="3261104555"/>
                    </a:ext>
                  </a:extLst>
                </a:gridCol>
                <a:gridCol w="1856792">
                  <a:extLst>
                    <a:ext uri="{9D8B030D-6E8A-4147-A177-3AD203B41FA5}">
                      <a16:colId xmlns:a16="http://schemas.microsoft.com/office/drawing/2014/main" val="2547279344"/>
                    </a:ext>
                  </a:extLst>
                </a:gridCol>
                <a:gridCol w="1912775">
                  <a:extLst>
                    <a:ext uri="{9D8B030D-6E8A-4147-A177-3AD203B41FA5}">
                      <a16:colId xmlns:a16="http://schemas.microsoft.com/office/drawing/2014/main" val="2366228292"/>
                    </a:ext>
                  </a:extLst>
                </a:gridCol>
                <a:gridCol w="1898913">
                  <a:extLst>
                    <a:ext uri="{9D8B030D-6E8A-4147-A177-3AD203B41FA5}">
                      <a16:colId xmlns:a16="http://schemas.microsoft.com/office/drawing/2014/main" val="934788178"/>
                    </a:ext>
                  </a:extLst>
                </a:gridCol>
                <a:gridCol w="1749358">
                  <a:extLst>
                    <a:ext uri="{9D8B030D-6E8A-4147-A177-3AD203B41FA5}">
                      <a16:colId xmlns:a16="http://schemas.microsoft.com/office/drawing/2014/main" val="2596635212"/>
                    </a:ext>
                  </a:extLst>
                </a:gridCol>
              </a:tblGrid>
              <a:tr h="756505">
                <a:tc>
                  <a:txBody>
                    <a:bodyPr/>
                    <a:lstStyle/>
                    <a:p>
                      <a:pPr algn="ctr" rtl="0" fontAlgn="auto"/>
                      <a:endParaRPr lang="en-US" sz="1400" b="0" i="0" kern="1200" dirty="0">
                        <a:solidFill>
                          <a:srgbClr val="000000"/>
                        </a:solidFill>
                        <a:effectLst/>
                        <a:latin typeface="+mn-lt"/>
                        <a:ea typeface="+mn-ea"/>
                        <a:cs typeface="+mn-cs"/>
                      </a:endParaRPr>
                    </a:p>
                  </a:txBody>
                  <a:tcPr anchor="ctr"/>
                </a:tc>
                <a:tc>
                  <a:txBody>
                    <a:bodyPr/>
                    <a:lstStyle/>
                    <a:p>
                      <a:pPr algn="ctr" rtl="0" fontAlgn="auto"/>
                      <a:r>
                        <a:rPr lang="en-US" sz="1600" b="1" i="0" kern="1200" dirty="0">
                          <a:solidFill>
                            <a:srgbClr val="FFFFFF"/>
                          </a:solidFill>
                          <a:effectLst/>
                          <a:latin typeface="+mn-lt"/>
                          <a:ea typeface="+mn-ea"/>
                          <a:cs typeface="+mn-cs"/>
                        </a:rPr>
                        <a:t>VECKA 1​</a:t>
                      </a:r>
                    </a:p>
                  </a:txBody>
                  <a:tcPr anchor="ctr"/>
                </a:tc>
                <a:tc>
                  <a:txBody>
                    <a:bodyPr/>
                    <a:lstStyle/>
                    <a:p>
                      <a:pPr algn="ctr" rtl="0" fontAlgn="base"/>
                      <a:r>
                        <a:rPr lang="en-US" sz="1600" b="1" i="0" kern="1200" dirty="0">
                          <a:solidFill>
                            <a:srgbClr val="FFFFFF"/>
                          </a:solidFill>
                          <a:effectLst/>
                          <a:latin typeface="+mn-lt"/>
                          <a:ea typeface="+mn-ea"/>
                          <a:cs typeface="+mn-cs"/>
                        </a:rPr>
                        <a:t>VECKA 2</a:t>
                      </a:r>
                    </a:p>
                  </a:txBody>
                  <a:tcPr anchor="ctr"/>
                </a:tc>
                <a:tc>
                  <a:txBody>
                    <a:bodyPr/>
                    <a:lstStyle/>
                    <a:p>
                      <a:pPr algn="ctr" rtl="0" fontAlgn="base"/>
                      <a:r>
                        <a:rPr lang="en-US" sz="1600" b="1" i="0" kern="1200" dirty="0">
                          <a:solidFill>
                            <a:srgbClr val="FFFFFF"/>
                          </a:solidFill>
                          <a:effectLst/>
                          <a:latin typeface="+mn-lt"/>
                          <a:ea typeface="+mn-ea"/>
                          <a:cs typeface="+mn-cs"/>
                        </a:rPr>
                        <a:t>VECKA 3</a:t>
                      </a:r>
                    </a:p>
                  </a:txBody>
                  <a:tcPr anchor="ctr"/>
                </a:tc>
                <a:tc>
                  <a:txBody>
                    <a:bodyPr/>
                    <a:lstStyle/>
                    <a:p>
                      <a:pPr algn="ctr" rtl="0" fontAlgn="base"/>
                      <a:r>
                        <a:rPr lang="en-US" sz="1600" b="1" i="0" kern="1200" dirty="0">
                          <a:solidFill>
                            <a:srgbClr val="FFFFFF"/>
                          </a:solidFill>
                          <a:effectLst/>
                          <a:latin typeface="+mn-lt"/>
                          <a:ea typeface="+mn-ea"/>
                          <a:cs typeface="+mn-cs"/>
                        </a:rPr>
                        <a:t>VECKA 4​</a:t>
                      </a:r>
                    </a:p>
                  </a:txBody>
                  <a:tcPr anchor="ctr"/>
                </a:tc>
                <a:tc>
                  <a:txBody>
                    <a:bodyPr/>
                    <a:lstStyle/>
                    <a:p>
                      <a:pPr algn="ctr" rtl="0" fontAlgn="base"/>
                      <a:r>
                        <a:rPr lang="en-US" sz="1600" b="1" i="0" kern="1200" dirty="0">
                          <a:solidFill>
                            <a:srgbClr val="FFFFFF"/>
                          </a:solidFill>
                          <a:effectLst/>
                          <a:latin typeface="+mn-lt"/>
                          <a:ea typeface="+mn-ea"/>
                          <a:cs typeface="+mn-cs"/>
                        </a:rPr>
                        <a:t>VECKA 5</a:t>
                      </a:r>
                    </a:p>
                  </a:txBody>
                  <a:tcPr anchor="ctr"/>
                </a:tc>
                <a:extLst>
                  <a:ext uri="{0D108BD9-81ED-4DB2-BD59-A6C34878D82A}">
                    <a16:rowId xmlns:a16="http://schemas.microsoft.com/office/drawing/2014/main" val="3441328149"/>
                  </a:ext>
                </a:extLst>
              </a:tr>
              <a:tr h="857691">
                <a:tc>
                  <a:txBody>
                    <a:bodyPr/>
                    <a:lstStyle/>
                    <a:p>
                      <a:pPr algn="ctr" rtl="0" fontAlgn="auto"/>
                      <a:r>
                        <a:rPr lang="en-US" sz="1400" b="0" i="0" kern="1200" dirty="0" err="1">
                          <a:solidFill>
                            <a:srgbClr val="000000"/>
                          </a:solidFill>
                          <a:effectLst/>
                          <a:latin typeface="+mn-lt"/>
                          <a:ea typeface="+mn-ea"/>
                          <a:cs typeface="+mn-cs"/>
                        </a:rPr>
                        <a:t>Hårdvaruinstallation</a:t>
                      </a:r>
                      <a:r>
                        <a:rPr lang="en-US" sz="1400" b="0" i="0" kern="1200" dirty="0">
                          <a:solidFill>
                            <a:srgbClr val="000000"/>
                          </a:solidFill>
                          <a:effectLst/>
                          <a:latin typeface="+mn-lt"/>
                          <a:ea typeface="+mn-ea"/>
                          <a:cs typeface="+mn-cs"/>
                        </a:rPr>
                        <a:t> </a:t>
                      </a:r>
                      <a:r>
                        <a:rPr lang="en-US" sz="1400" b="0" i="0" kern="1200" dirty="0" err="1">
                          <a:solidFill>
                            <a:srgbClr val="000000"/>
                          </a:solidFill>
                          <a:effectLst/>
                          <a:latin typeface="+mn-lt"/>
                          <a:ea typeface="+mn-ea"/>
                          <a:cs typeface="+mn-cs"/>
                        </a:rPr>
                        <a:t>och</a:t>
                      </a:r>
                      <a:r>
                        <a:rPr lang="en-US" sz="1400" b="0" i="0" kern="1200" dirty="0">
                          <a:solidFill>
                            <a:srgbClr val="000000"/>
                          </a:solidFill>
                          <a:effectLst/>
                          <a:latin typeface="+mn-lt"/>
                          <a:ea typeface="+mn-ea"/>
                          <a:cs typeface="+mn-cs"/>
                        </a:rPr>
                        <a:t> </a:t>
                      </a:r>
                      <a:r>
                        <a:rPr lang="en-US" sz="1400" b="0" i="0" kern="1200" dirty="0" err="1">
                          <a:solidFill>
                            <a:srgbClr val="000000"/>
                          </a:solidFill>
                          <a:effectLst/>
                          <a:latin typeface="+mn-lt"/>
                          <a:ea typeface="+mn-ea"/>
                          <a:cs typeface="+mn-cs"/>
                        </a:rPr>
                        <a:t>sensorintegration</a:t>
                      </a:r>
                      <a:endParaRPr lang="en-US" sz="1400" b="0" i="0" kern="1200" dirty="0">
                        <a:solidFill>
                          <a:srgbClr val="000000"/>
                        </a:solidFill>
                        <a:effectLst/>
                        <a:latin typeface="+mn-lt"/>
                        <a:ea typeface="+mn-ea"/>
                        <a:cs typeface="+mn-cs"/>
                      </a:endParaRPr>
                    </a:p>
                    <a:p>
                      <a:pPr algn="ctr" rtl="0" fontAlgn="auto"/>
                      <a:endParaRPr lang="en-US" sz="1400" b="0" i="0" kern="1200" dirty="0">
                        <a:solidFill>
                          <a:srgbClr val="000000"/>
                        </a:solidFill>
                        <a:effectLst/>
                        <a:latin typeface="+mn-lt"/>
                        <a:ea typeface="+mn-ea"/>
                        <a:cs typeface="+mn-cs"/>
                      </a:endParaRP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3.5</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3.7</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4.0</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4.8</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5.0</a:t>
                      </a:r>
                    </a:p>
                  </a:txBody>
                  <a:tcPr anchor="ctr"/>
                </a:tc>
                <a:extLst>
                  <a:ext uri="{0D108BD9-81ED-4DB2-BD59-A6C34878D82A}">
                    <a16:rowId xmlns:a16="http://schemas.microsoft.com/office/drawing/2014/main" val="3120872039"/>
                  </a:ext>
                </a:extLst>
              </a:tr>
              <a:tr h="756505">
                <a:tc>
                  <a:txBody>
                    <a:bodyPr/>
                    <a:lstStyle/>
                    <a:p>
                      <a:pPr algn="ctr" rtl="0" fontAlgn="base"/>
                      <a:r>
                        <a:rPr lang="en-US" sz="1400" b="0" i="0" dirty="0" err="1">
                          <a:solidFill>
                            <a:srgbClr val="000000"/>
                          </a:solidFill>
                          <a:effectLst/>
                          <a:latin typeface="+mn-lt"/>
                        </a:rPr>
                        <a:t>Testning</a:t>
                      </a:r>
                      <a:r>
                        <a:rPr lang="en-US" sz="1400" b="0" i="0" dirty="0">
                          <a:solidFill>
                            <a:srgbClr val="000000"/>
                          </a:solidFill>
                          <a:effectLst/>
                          <a:latin typeface="+mn-lt"/>
                        </a:rPr>
                        <a:t> </a:t>
                      </a:r>
                      <a:r>
                        <a:rPr lang="en-US" sz="1400" b="0" i="0" dirty="0" err="1">
                          <a:solidFill>
                            <a:srgbClr val="000000"/>
                          </a:solidFill>
                          <a:effectLst/>
                          <a:latin typeface="+mn-lt"/>
                        </a:rPr>
                        <a:t>och</a:t>
                      </a:r>
                      <a:r>
                        <a:rPr lang="en-US" sz="1400" b="0" i="0" dirty="0">
                          <a:solidFill>
                            <a:srgbClr val="000000"/>
                          </a:solidFill>
                          <a:effectLst/>
                          <a:latin typeface="+mn-lt"/>
                        </a:rPr>
                        <a:t> </a:t>
                      </a:r>
                      <a:r>
                        <a:rPr lang="en-US" sz="1400" b="0" i="0" dirty="0" err="1">
                          <a:solidFill>
                            <a:srgbClr val="000000"/>
                          </a:solidFill>
                          <a:effectLst/>
                          <a:latin typeface="+mn-lt"/>
                        </a:rPr>
                        <a:t>felsökning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0.5</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0.5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756505">
                <a:tc>
                  <a:txBody>
                    <a:bodyPr/>
                    <a:lstStyle/>
                    <a:p>
                      <a:pPr algn="ctr" rtl="0" fontAlgn="base"/>
                      <a:r>
                        <a:rPr lang="en-US" sz="1400" b="0" i="0" dirty="0" err="1">
                          <a:solidFill>
                            <a:srgbClr val="000000"/>
                          </a:solidFill>
                          <a:effectLst/>
                          <a:latin typeface="+mn-lt"/>
                        </a:rPr>
                        <a:t>Webbaserad</a:t>
                      </a:r>
                      <a:r>
                        <a:rPr lang="en-US" sz="1400" b="0" i="0" dirty="0">
                          <a:solidFill>
                            <a:srgbClr val="000000"/>
                          </a:solidFill>
                          <a:effectLst/>
                          <a:latin typeface="+mn-lt"/>
                        </a:rPr>
                        <a:t> </a:t>
                      </a:r>
                      <a:r>
                        <a:rPr lang="en-US" sz="1400" b="0" i="0" dirty="0" err="1">
                          <a:solidFill>
                            <a:srgbClr val="000000"/>
                          </a:solidFill>
                          <a:effectLst/>
                          <a:latin typeface="+mn-lt"/>
                        </a:rPr>
                        <a:t>datavisualisering</a:t>
                      </a:r>
                      <a:endParaRPr lang="en-US" sz="1400" b="0" i="0" dirty="0">
                        <a:solidFill>
                          <a:srgbClr val="000000"/>
                        </a:solidFill>
                        <a:effectLst/>
                        <a:latin typeface="+mn-lt"/>
                      </a:endParaRPr>
                    </a:p>
                    <a:p>
                      <a:pPr algn="ctr" rtl="0" fontAlgn="base"/>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5.0</a:t>
                      </a:r>
                      <a:endParaRPr lang="en-US" sz="1400" b="0" i="0" dirty="0">
                        <a:solidFill>
                          <a:srgbClr val="000000"/>
                        </a:solidFill>
                        <a:effectLst/>
                        <a:latin typeface="+mn-lt"/>
                      </a:endParaRPr>
                    </a:p>
                  </a:txBody>
                  <a:tcPr anchor="ctr"/>
                </a:tc>
                <a:extLst>
                  <a:ext uri="{0D108BD9-81ED-4DB2-BD59-A6C34878D82A}">
                    <a16:rowId xmlns:a16="http://schemas.microsoft.com/office/drawing/2014/main" val="4129140390"/>
                  </a:ext>
                </a:extLst>
              </a:tr>
              <a:tr h="756505">
                <a:tc>
                  <a:txBody>
                    <a:bodyPr/>
                    <a:lstStyle/>
                    <a:p>
                      <a:pPr algn="ctr" rtl="0" fontAlgn="base"/>
                      <a:r>
                        <a:rPr lang="en-US" sz="1400" b="0" i="0" dirty="0" err="1">
                          <a:solidFill>
                            <a:srgbClr val="000000"/>
                          </a:solidFill>
                          <a:effectLst/>
                          <a:latin typeface="+mn-lt"/>
                        </a:rPr>
                        <a:t>Rapportskrivning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4.4</a:t>
                      </a:r>
                      <a:endParaRPr lang="en-US" sz="1400" b="0" i="0" dirty="0">
                        <a:solidFill>
                          <a:srgbClr val="000000"/>
                        </a:solidFill>
                        <a:effectLst/>
                        <a:latin typeface="+mn-lt"/>
                      </a:endParaRPr>
                    </a:p>
                  </a:txBody>
                  <a:tcPr anchor="ctr"/>
                </a:tc>
                <a:extLst>
                  <a:ext uri="{0D108BD9-81ED-4DB2-BD59-A6C34878D82A}">
                    <a16:rowId xmlns:a16="http://schemas.microsoft.com/office/drawing/2014/main" val="1699990805"/>
                  </a:ext>
                </a:extLst>
              </a:tr>
              <a:tr h="756505">
                <a:tc>
                  <a:txBody>
                    <a:bodyPr/>
                    <a:lstStyle/>
                    <a:p>
                      <a:pPr algn="ctr" rtl="0" fontAlgn="base"/>
                      <a:r>
                        <a:rPr lang="en-US" sz="1400" b="0" i="0" dirty="0" err="1">
                          <a:solidFill>
                            <a:srgbClr val="000000"/>
                          </a:solidFill>
                          <a:effectLst/>
                          <a:latin typeface="+mn-lt"/>
                        </a:rPr>
                        <a:t>Projekt</a:t>
                      </a:r>
                      <a:r>
                        <a:rPr lang="en-US" sz="1400" b="0" i="0" dirty="0">
                          <a:solidFill>
                            <a:srgbClr val="000000"/>
                          </a:solidFill>
                          <a:effectLst/>
                          <a:latin typeface="+mn-lt"/>
                        </a:rPr>
                        <a:t> </a:t>
                      </a:r>
                      <a:r>
                        <a:rPr lang="en-US" sz="1400" b="0" i="0" dirty="0" err="1">
                          <a:solidFill>
                            <a:srgbClr val="000000"/>
                          </a:solidFill>
                          <a:effectLst/>
                          <a:latin typeface="+mn-lt"/>
                        </a:rPr>
                        <a:t>överlämning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1.0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1.5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5.0</a:t>
                      </a:r>
                      <a:endParaRPr lang="en-US" sz="1400" b="0" i="0" dirty="0">
                        <a:solidFill>
                          <a:srgbClr val="000000"/>
                        </a:solidFill>
                        <a:effectLst/>
                        <a:latin typeface="+mn-lt"/>
                      </a:endParaRPr>
                    </a:p>
                  </a:txBody>
                  <a:tcPr anchor="ctr"/>
                </a:tc>
                <a:extLst>
                  <a:ext uri="{0D108BD9-81ED-4DB2-BD59-A6C34878D82A}">
                    <a16:rowId xmlns:a16="http://schemas.microsoft.com/office/drawing/2014/main" val="3388671141"/>
                  </a:ext>
                </a:extLst>
              </a:tr>
            </a:tbl>
          </a:graphicData>
        </a:graphic>
      </p:graphicFrame>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49968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6</a:t>
            </a:fld>
            <a:endParaRPr lang="en-US" dirty="0"/>
          </a:p>
        </p:txBody>
      </p:sp>
      <p:pic>
        <p:nvPicPr>
          <p:cNvPr id="7" name="Picture 6" descr="A circuit board with a green light coming out of it&#10;&#10;Description automatically generated">
            <a:extLst>
              <a:ext uri="{FF2B5EF4-FFF2-40B4-BE49-F238E27FC236}">
                <a16:creationId xmlns:a16="http://schemas.microsoft.com/office/drawing/2014/main" id="{0B68EC39-2B65-6163-5123-CD998A353EF5}"/>
              </a:ext>
            </a:extLst>
          </p:cNvPr>
          <p:cNvPicPr>
            <a:picLocks noChangeAspect="1"/>
          </p:cNvPicPr>
          <p:nvPr/>
        </p:nvPicPr>
        <p:blipFill>
          <a:blip r:embed="rId2"/>
          <a:stretch>
            <a:fillRect/>
          </a:stretch>
        </p:blipFill>
        <p:spPr>
          <a:xfrm>
            <a:off x="8214048" y="410547"/>
            <a:ext cx="3582955" cy="2687216"/>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Om </a:t>
            </a:r>
            <a:r>
              <a:rPr lang="en-US" dirty="0" err="1"/>
              <a:t>oss</a:t>
            </a:r>
            <a:endParaRPr lang="en-US" dirty="0"/>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387420" y="4926318"/>
            <a:ext cx="2317707" cy="343061"/>
          </a:xfrm>
        </p:spPr>
        <p:txBody>
          <a:bodyPr/>
          <a:lstStyle/>
          <a:p>
            <a:r>
              <a:rPr lang="en-US" dirty="0"/>
              <a:t>Goran Marjanovic</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623517" y="5255711"/>
            <a:ext cx="1845511" cy="343061"/>
          </a:xfrm>
        </p:spPr>
        <p:txBody>
          <a:bodyPr/>
          <a:lstStyle/>
          <a:p>
            <a:r>
              <a:rPr lang="en-US" dirty="0"/>
              <a:t>Student</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329991" y="4965030"/>
            <a:ext cx="2317706" cy="343061"/>
          </a:xfrm>
        </p:spPr>
        <p:txBody>
          <a:bodyPr/>
          <a:lstStyle/>
          <a:p>
            <a:r>
              <a:rPr lang="en-US" dirty="0"/>
              <a:t>Oskar </a:t>
            </a:r>
            <a:r>
              <a:rPr lang="en-US" dirty="0" err="1"/>
              <a:t>Bexell</a:t>
            </a:r>
            <a:endParaRPr lang="en-US" dirty="0"/>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7566090" y="5255712"/>
            <a:ext cx="1845510" cy="343061"/>
          </a:xfrm>
        </p:spPr>
        <p:txBody>
          <a:bodyPr/>
          <a:lstStyle/>
          <a:p>
            <a:r>
              <a:rPr lang="en-US" dirty="0" err="1"/>
              <a:t>Projektledare</a:t>
            </a:r>
            <a:endParaRPr lang="en-US" dirty="0"/>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32" name="Picture Placeholder 31" descr="A person with a beard smiling&#10;&#10;Description automatically generated">
            <a:extLst>
              <a:ext uri="{FF2B5EF4-FFF2-40B4-BE49-F238E27FC236}">
                <a16:creationId xmlns:a16="http://schemas.microsoft.com/office/drawing/2014/main" id="{490FF8AA-F26E-7227-7FFC-26B8C0E0190C}"/>
              </a:ext>
            </a:extLst>
          </p:cNvPr>
          <p:cNvPicPr>
            <a:picLocks noGrp="1" noChangeAspect="1"/>
          </p:cNvPicPr>
          <p:nvPr>
            <p:ph type="pic" sz="quarter" idx="17"/>
          </p:nvPr>
        </p:nvPicPr>
        <p:blipFill>
          <a:blip r:embed="rId2"/>
          <a:srcRect l="97" r="97"/>
          <a:stretch>
            <a:fillRect/>
          </a:stretch>
        </p:blipFill>
        <p:spPr>
          <a:xfrm>
            <a:off x="7566090" y="2889473"/>
            <a:ext cx="1845511" cy="1845511"/>
          </a:xfrm>
        </p:spPr>
      </p:pic>
      <p:pic>
        <p:nvPicPr>
          <p:cNvPr id="36" name="Picture Placeholder 35" descr="A person taking a selfie&#10;&#10;Description automatically generated">
            <a:extLst>
              <a:ext uri="{FF2B5EF4-FFF2-40B4-BE49-F238E27FC236}">
                <a16:creationId xmlns:a16="http://schemas.microsoft.com/office/drawing/2014/main" id="{93D87487-B664-6E34-2822-569AC8B5149B}"/>
              </a:ext>
            </a:extLst>
          </p:cNvPr>
          <p:cNvPicPr>
            <a:picLocks noGrp="1" noChangeAspect="1"/>
          </p:cNvPicPr>
          <p:nvPr>
            <p:ph type="pic" sz="quarter" idx="14"/>
          </p:nvPr>
        </p:nvPicPr>
        <p:blipFill>
          <a:blip r:embed="rId3"/>
          <a:srcRect l="12468" r="12468"/>
          <a:stretch>
            <a:fillRect/>
          </a:stretch>
        </p:blipFill>
        <p:spPr>
          <a:xfrm rot="5400000">
            <a:off x="2623559" y="2886114"/>
            <a:ext cx="1846262" cy="1844675"/>
          </a:xfrm>
        </p:spPr>
      </p:pic>
    </p:spTree>
    <p:extLst>
      <p:ext uri="{BB962C8B-B14F-4D97-AF65-F5344CB8AC3E}">
        <p14:creationId xmlns:p14="http://schemas.microsoft.com/office/powerpoint/2010/main" val="261930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err="1"/>
              <a:t>Tidslinje</a:t>
            </a:r>
            <a:endParaRPr lang="en-US" dirty="0"/>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Q2</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Q3</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Q4</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Q5</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err="1"/>
              <a:t>Testning</a:t>
            </a:r>
            <a:r>
              <a:rPr lang="en-US" dirty="0"/>
              <a:t> </a:t>
            </a:r>
            <a:r>
              <a:rPr lang="en-US" dirty="0" err="1"/>
              <a:t>och</a:t>
            </a:r>
            <a:r>
              <a:rPr lang="en-US" dirty="0"/>
              <a:t> </a:t>
            </a:r>
            <a:r>
              <a:rPr lang="en-US" dirty="0" err="1"/>
              <a:t>felsökning</a:t>
            </a:r>
            <a:endParaRPr lang="en-US" dirty="0"/>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err="1"/>
              <a:t>Webbaserad</a:t>
            </a:r>
            <a:r>
              <a:rPr lang="en-US" dirty="0"/>
              <a:t> </a:t>
            </a:r>
            <a:r>
              <a:rPr lang="en-US" dirty="0" err="1"/>
              <a:t>datavisualisering</a:t>
            </a:r>
            <a:endParaRPr lang="en-US" dirty="0"/>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err="1"/>
              <a:t>Rapportskrivning</a:t>
            </a:r>
            <a:endParaRPr lang="en-US" dirty="0"/>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err="1"/>
              <a:t>Projekt</a:t>
            </a:r>
            <a:r>
              <a:rPr lang="en-US" dirty="0"/>
              <a:t> </a:t>
            </a:r>
            <a:r>
              <a:rPr lang="en-US" dirty="0" err="1"/>
              <a:t>överlämning</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8</a:t>
            </a:fld>
            <a:endParaRPr lang="en-US" dirty="0"/>
          </a:p>
        </p:txBody>
      </p:sp>
      <p:cxnSp>
        <p:nvCxnSpPr>
          <p:cNvPr id="8" name="Straight Connector 7">
            <a:extLst>
              <a:ext uri="{FF2B5EF4-FFF2-40B4-BE49-F238E27FC236}">
                <a16:creationId xmlns:a16="http://schemas.microsoft.com/office/drawing/2014/main" id="{876E6E4B-FBD6-FFDF-729D-E2E024B28907}"/>
              </a:ext>
            </a:extLst>
          </p:cNvPr>
          <p:cNvCxnSpPr>
            <a:cxnSpLocks/>
          </p:cNvCxnSpPr>
          <p:nvPr/>
        </p:nvCxnSpPr>
        <p:spPr>
          <a:xfrm>
            <a:off x="1922756" y="867747"/>
            <a:ext cx="1484538" cy="0"/>
          </a:xfrm>
          <a:prstGeom prst="line">
            <a:avLst/>
          </a:prstGeom>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6E142C0B-912E-578F-7740-0872F786F789}"/>
              </a:ext>
            </a:extLst>
          </p:cNvPr>
          <p:cNvSpPr txBox="1">
            <a:spLocks/>
          </p:cNvSpPr>
          <p:nvPr/>
        </p:nvSpPr>
        <p:spPr>
          <a:xfrm>
            <a:off x="-418644" y="627223"/>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Q1</a:t>
            </a:r>
            <a:endParaRPr lang="en-US" dirty="0"/>
          </a:p>
        </p:txBody>
      </p:sp>
      <p:sp>
        <p:nvSpPr>
          <p:cNvPr id="16" name="Text Placeholder 11">
            <a:extLst>
              <a:ext uri="{FF2B5EF4-FFF2-40B4-BE49-F238E27FC236}">
                <a16:creationId xmlns:a16="http://schemas.microsoft.com/office/drawing/2014/main" id="{CEAD20BE-47F0-920C-1402-E70C654E4E0E}"/>
              </a:ext>
            </a:extLst>
          </p:cNvPr>
          <p:cNvSpPr txBox="1">
            <a:spLocks/>
          </p:cNvSpPr>
          <p:nvPr/>
        </p:nvSpPr>
        <p:spPr>
          <a:xfrm>
            <a:off x="3682028" y="734619"/>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Hårdvaruinstallation</a:t>
            </a:r>
            <a:r>
              <a:rPr lang="en-US" dirty="0"/>
              <a:t> </a:t>
            </a:r>
            <a:r>
              <a:rPr lang="en-US" dirty="0" err="1"/>
              <a:t>och</a:t>
            </a:r>
            <a:r>
              <a:rPr lang="en-US" dirty="0"/>
              <a:t> </a:t>
            </a:r>
            <a:r>
              <a:rPr lang="en-US" dirty="0" err="1"/>
              <a:t>sensorintegration</a:t>
            </a:r>
            <a:endParaRPr lang="en-US" dirty="0"/>
          </a:p>
        </p:txBody>
      </p:sp>
    </p:spTree>
    <p:extLst>
      <p:ext uri="{BB962C8B-B14F-4D97-AF65-F5344CB8AC3E}">
        <p14:creationId xmlns:p14="http://schemas.microsoft.com/office/powerpoint/2010/main" val="33210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FOKUSOMRÅDEN</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IOT INTEGRATION OCH MOLNTJÄNSTER</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sv-SE" dirty="0"/>
              <a:t>Projektet fokuserar på den integrationen mellan pulssensorn och </a:t>
            </a:r>
            <a:r>
              <a:rPr lang="sv-SE" dirty="0" err="1"/>
              <a:t>Azure</a:t>
            </a:r>
            <a:r>
              <a:rPr lang="sv-SE" dirty="0"/>
              <a:t> </a:t>
            </a:r>
            <a:r>
              <a:rPr lang="sv-SE" dirty="0" err="1"/>
              <a:t>IoT</a:t>
            </a:r>
            <a:r>
              <a:rPr lang="sv-SE" dirty="0"/>
              <a:t> </a:t>
            </a:r>
            <a:r>
              <a:rPr lang="sv-SE" dirty="0" err="1"/>
              <a:t>Hub</a:t>
            </a:r>
            <a:r>
              <a:rPr lang="sv-SE" dirty="0"/>
              <a:t> för att möjliggöra effektiv och säker överföring av pulssignaler till molnet</a:t>
            </a:r>
            <a:r>
              <a:rPr lang="en-US" dirty="0"/>
              <a:t>​</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ANVÄNDARGRÄNSSNITT OCH INTERAKTIV VISUALISERING</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sv-SE" dirty="0"/>
              <a:t>En central del av projektet innefattar utformningen och utvecklingen av en användarvänlig webbaserad instrumentpanel för realtidsövervakning av pulssignaler</a:t>
            </a:r>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66378016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{E5EFDBCE-A6D2-411F-9F90-641A129B1EFF}tf67328976_win32</Template>
  <TotalTime>114</TotalTime>
  <Words>395</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Tenorite</vt:lpstr>
      <vt:lpstr>Office Theme</vt:lpstr>
      <vt:lpstr>Pulssensorövervakning för folkhälsoforskning</vt:lpstr>
      <vt:lpstr>AGENDA</vt:lpstr>
      <vt:lpstr>INTRODUkTION</vt:lpstr>
      <vt:lpstr>Primära mål</vt:lpstr>
      <vt:lpstr>Workflow</vt:lpstr>
      <vt:lpstr>BUSINESS OPPORTUNITIES ARE LIKE BUSES. THERE'S ALWAYS ANOTHER ONE COMING.​</vt:lpstr>
      <vt:lpstr>Om oss</vt:lpstr>
      <vt:lpstr>Tidslinje</vt:lpstr>
      <vt:lpstr>FOKUSOMRÅDEN</vt:lpstr>
      <vt:lpstr>Hur vi kommer dit</vt:lpstr>
      <vt:lpstr>Sammanfattning </vt:lpstr>
      <vt:lpstr>Frågor?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Pulssensorövervakning för folkhälsoforskning</dc:title>
  <dc:creator>Goran Marjanovic (student syh)</dc:creator>
  <cp:lastModifiedBy>Goran Marjanovic (student syh)</cp:lastModifiedBy>
  <cp:revision>8</cp:revision>
  <dcterms:created xsi:type="dcterms:W3CDTF">2024-01-06T18:51:13Z</dcterms:created>
  <dcterms:modified xsi:type="dcterms:W3CDTF">2024-01-06T20:47:09Z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